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6" d="100"/>
          <a:sy n="96" d="100"/>
        </p:scale>
        <p:origin x="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738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C3F"/>
          </a:solidFill>
          <a:ln w="12700">
            <a:solidFill>
              <a:srgbClr val="0F1C3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4592"/>
            <a:ext cx="563757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0972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QUARTERLY BUSINESS REVIEW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731520" y="1645920"/>
            <a:ext cx="10515600" cy="3246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Example</a:t>
            </a:r>
            <a:endParaRPr lang="en-US" sz="11600" dirty="0"/>
          </a:p>
        </p:txBody>
      </p:sp>
      <p:sp>
        <p:nvSpPr>
          <p:cNvPr id="7" name="Text 4"/>
          <p:cNvSpPr/>
          <p:nvPr/>
        </p:nvSpPr>
        <p:spPr>
          <a:xfrm>
            <a:off x="731520" y="46634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All time · Issued 28 May 2026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7315200" y="60350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>
                    <a:alpha val="6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Prepared for Example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C3F"/>
          </a:solidFill>
          <a:ln w="12700">
            <a:solidFill>
              <a:srgbClr val="0F1C3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2563EB">
                    <a:alpha val="3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Executive Summary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35000"/>
          </a:xfrm>
          <a:prstGeom prst="rect">
            <a:avLst/>
          </a:prstGeom>
          <a:solidFill>
            <a:srgbClr val="0A0E1F"/>
          </a:solidFill>
          <a:ln w="12700">
            <a:solidFill>
              <a:srgbClr val="0A0E1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7863840" cy="6350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Executive Summary</a:t>
            </a:r>
            <a:endParaRPr lang="en-US" sz="2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2348" y="82296"/>
            <a:ext cx="328004" cy="29260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6540500"/>
            <a:ext cx="12191695" cy="317500"/>
          </a:xfrm>
          <a:prstGeom prst="rect">
            <a:avLst/>
          </a:prstGeom>
          <a:solidFill>
            <a:srgbClr val="1E2235"/>
          </a:solidFill>
          <a:ln w="1270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3"/>
          <p:cNvSpPr/>
          <p:nvPr/>
        </p:nvSpPr>
        <p:spPr>
          <a:xfrm>
            <a:off x="320040" y="6540500"/>
            <a:ext cx="7315200" cy="3175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Example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0972800" y="6540500"/>
            <a:ext cx="914400" cy="3175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365760" y="777240"/>
            <a:ext cx="5943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SECTION 01 · OVERVIEW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65760" y="1005840"/>
            <a:ext cx="5943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Executive summary.</a:t>
            </a:r>
            <a:endParaRPr lang="en-US" sz="4000" dirty="0"/>
          </a:p>
        </p:txBody>
      </p:sp>
      <p:sp>
        <p:nvSpPr>
          <p:cNvPr id="10" name="Text 7"/>
          <p:cNvSpPr/>
          <p:nvPr/>
        </p:nvSpPr>
        <p:spPr>
          <a:xfrm>
            <a:off x="365760" y="1783080"/>
            <a:ext cx="7772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“Project momentum slowed by client dependencies, with three major initiatives awaiting sign-off or client-side action to mitigate security and operational risks.”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8412480" y="777240"/>
            <a:ext cx="3566160" cy="1234440"/>
          </a:xfrm>
          <a:prstGeom prst="rect">
            <a:avLst/>
          </a:prstGeom>
          <a:solidFill>
            <a:srgbClr val="1E2235"/>
          </a:solidFill>
          <a:ln w="1270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9"/>
          <p:cNvSpPr/>
          <p:nvPr/>
        </p:nvSpPr>
        <p:spPr>
          <a:xfrm>
            <a:off x="8577072" y="86868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TOTAL TICKETS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8577072" y="109728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</a:t>
            </a:r>
            <a:endParaRPr lang="en-US" sz="3600" dirty="0"/>
          </a:p>
        </p:txBody>
      </p:sp>
      <p:sp>
        <p:nvSpPr>
          <p:cNvPr id="14" name="Text 11"/>
          <p:cNvSpPr/>
          <p:nvPr/>
        </p:nvSpPr>
        <p:spPr>
          <a:xfrm>
            <a:off x="8577072" y="164592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Raised in period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8412480" y="2103120"/>
            <a:ext cx="3566160" cy="1234440"/>
          </a:xfrm>
          <a:prstGeom prst="rect">
            <a:avLst/>
          </a:prstGeom>
          <a:solidFill>
            <a:srgbClr val="1E2235"/>
          </a:solidFill>
          <a:ln w="1270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3"/>
          <p:cNvSpPr/>
          <p:nvPr/>
        </p:nvSpPr>
        <p:spPr>
          <a:xfrm>
            <a:off x="8577072" y="219456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OPEN TICKETS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8577072" y="242316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</a:t>
            </a:r>
            <a:endParaRPr lang="en-US" sz="3600" dirty="0"/>
          </a:p>
        </p:txBody>
      </p:sp>
      <p:sp>
        <p:nvSpPr>
          <p:cNvPr id="18" name="Text 15"/>
          <p:cNvSpPr/>
          <p:nvPr/>
        </p:nvSpPr>
        <p:spPr>
          <a:xfrm>
            <a:off x="8577072" y="297180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Still open now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8412480" y="3429000"/>
            <a:ext cx="3566160" cy="1234440"/>
          </a:xfrm>
          <a:prstGeom prst="rect">
            <a:avLst/>
          </a:prstGeom>
          <a:solidFill>
            <a:srgbClr val="1E2235"/>
          </a:solidFill>
          <a:ln w="1270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7"/>
          <p:cNvSpPr/>
          <p:nvPr/>
        </p:nvSpPr>
        <p:spPr>
          <a:xfrm>
            <a:off x="8577072" y="35204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SLA COMPLIANCE</a:t>
            </a:r>
            <a:endParaRPr lang="en-US" sz="800" dirty="0"/>
          </a:p>
        </p:txBody>
      </p:sp>
      <p:sp>
        <p:nvSpPr>
          <p:cNvPr id="21" name="Text 18"/>
          <p:cNvSpPr/>
          <p:nvPr/>
        </p:nvSpPr>
        <p:spPr>
          <a:xfrm>
            <a:off x="8577072" y="374904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61%</a:t>
            </a:r>
            <a:endParaRPr lang="en-US" sz="3600" dirty="0"/>
          </a:p>
        </p:txBody>
      </p:sp>
      <p:sp>
        <p:nvSpPr>
          <p:cNvPr id="22" name="Text 19"/>
          <p:cNvSpPr/>
          <p:nvPr/>
        </p:nvSpPr>
        <p:spPr>
          <a:xfrm>
            <a:off x="8577072" y="429768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Resolution quality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8412480" y="4754880"/>
            <a:ext cx="3566160" cy="1234440"/>
          </a:xfrm>
          <a:prstGeom prst="rect">
            <a:avLst/>
          </a:prstGeom>
          <a:solidFill>
            <a:srgbClr val="1E2235"/>
          </a:solidFill>
          <a:ln w="1270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1"/>
          <p:cNvSpPr/>
          <p:nvPr/>
        </p:nvSpPr>
        <p:spPr>
          <a:xfrm>
            <a:off x="8577072" y="484632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PROJECTS</a:t>
            </a:r>
            <a:endParaRPr lang="en-US" sz="800" dirty="0"/>
          </a:p>
        </p:txBody>
      </p:sp>
      <p:sp>
        <p:nvSpPr>
          <p:cNvPr id="25" name="Text 22"/>
          <p:cNvSpPr/>
          <p:nvPr/>
        </p:nvSpPr>
        <p:spPr>
          <a:xfrm>
            <a:off x="8577072" y="507492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</a:t>
            </a:r>
            <a:endParaRPr lang="en-US" sz="3600" dirty="0"/>
          </a:p>
        </p:txBody>
      </p:sp>
      <p:sp>
        <p:nvSpPr>
          <p:cNvPr id="26" name="Text 23"/>
          <p:cNvSpPr/>
          <p:nvPr/>
        </p:nvSpPr>
        <p:spPr>
          <a:xfrm>
            <a:off x="8577072" y="562356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 reporting scope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C3F"/>
          </a:solidFill>
          <a:ln w="12700">
            <a:solidFill>
              <a:srgbClr val="0F1C3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2563EB">
                    <a:alpha val="3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Ticket Overview</a:t>
            </a:r>
            <a:endParaRPr lang="en-US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35000"/>
          </a:xfrm>
          <a:prstGeom prst="rect">
            <a:avLst/>
          </a:prstGeom>
          <a:solidFill>
            <a:srgbClr val="0A0E1F"/>
          </a:solidFill>
          <a:ln w="12700">
            <a:solidFill>
              <a:srgbClr val="0A0E1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7863840" cy="6350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Ticket Metrics</a:t>
            </a:r>
            <a:endParaRPr lang="en-US" sz="2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2348" y="82296"/>
            <a:ext cx="328004" cy="29260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6540500"/>
            <a:ext cx="12191695" cy="317500"/>
          </a:xfrm>
          <a:prstGeom prst="rect">
            <a:avLst/>
          </a:prstGeom>
          <a:solidFill>
            <a:srgbClr val="1E2235"/>
          </a:solidFill>
          <a:ln w="1270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3"/>
          <p:cNvSpPr/>
          <p:nvPr/>
        </p:nvSpPr>
        <p:spPr>
          <a:xfrm>
            <a:off x="320040" y="6540500"/>
            <a:ext cx="7315200" cy="3175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Example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0972800" y="6540500"/>
            <a:ext cx="914400" cy="3175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74040" y="88900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C3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Ticket Volume (Weekly)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74040" y="1300480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 May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1965960" y="1318768"/>
            <a:ext cx="3200400" cy="20116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8"/>
          <p:cNvSpPr/>
          <p:nvPr/>
        </p:nvSpPr>
        <p:spPr>
          <a:xfrm>
            <a:off x="5257800" y="130048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74040" y="1830832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27 Apr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1965960" y="1849120"/>
            <a:ext cx="3200400" cy="201168"/>
          </a:xfrm>
          <a:prstGeom prst="rect">
            <a:avLst/>
          </a:prstGeom>
          <a:solidFill>
            <a:srgbClr val="B79268"/>
          </a:solidFill>
          <a:ln w="12700">
            <a:solidFill>
              <a:srgbClr val="B7926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1"/>
          <p:cNvSpPr/>
          <p:nvPr/>
        </p:nvSpPr>
        <p:spPr>
          <a:xfrm>
            <a:off x="5257800" y="183083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574040" y="2361184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11 May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1965960" y="2379472"/>
            <a:ext cx="2400300" cy="201168"/>
          </a:xfrm>
          <a:prstGeom prst="rect">
            <a:avLst/>
          </a:prstGeom>
          <a:solidFill>
            <a:srgbClr val="B79268"/>
          </a:solidFill>
          <a:ln w="12700">
            <a:solidFill>
              <a:srgbClr val="B7926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4"/>
          <p:cNvSpPr/>
          <p:nvPr/>
        </p:nvSpPr>
        <p:spPr>
          <a:xfrm>
            <a:off x="5257800" y="2361184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574040" y="2891536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18 May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1965960" y="2909824"/>
            <a:ext cx="1600200" cy="201168"/>
          </a:xfrm>
          <a:prstGeom prst="rect">
            <a:avLst/>
          </a:prstGeom>
          <a:solidFill>
            <a:srgbClr val="B79268"/>
          </a:solidFill>
          <a:ln w="12700">
            <a:solidFill>
              <a:srgbClr val="B7926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7"/>
          <p:cNvSpPr/>
          <p:nvPr/>
        </p:nvSpPr>
        <p:spPr>
          <a:xfrm>
            <a:off x="5257800" y="2891536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574040" y="3421888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20 Apr</a:t>
            </a:r>
            <a:endParaRPr lang="en-US" sz="1400" dirty="0"/>
          </a:p>
        </p:txBody>
      </p:sp>
      <p:sp>
        <p:nvSpPr>
          <p:cNvPr id="22" name="Shape 19"/>
          <p:cNvSpPr/>
          <p:nvPr/>
        </p:nvSpPr>
        <p:spPr>
          <a:xfrm>
            <a:off x="1965960" y="3440176"/>
            <a:ext cx="800100" cy="201168"/>
          </a:xfrm>
          <a:prstGeom prst="rect">
            <a:avLst/>
          </a:prstGeom>
          <a:solidFill>
            <a:srgbClr val="B79268"/>
          </a:solidFill>
          <a:ln w="12700">
            <a:solidFill>
              <a:srgbClr val="B7926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0"/>
          <p:cNvSpPr/>
          <p:nvPr/>
        </p:nvSpPr>
        <p:spPr>
          <a:xfrm>
            <a:off x="5257800" y="342188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574040" y="3952240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13 Apr</a:t>
            </a:r>
            <a:endParaRPr lang="en-US" sz="1400" dirty="0"/>
          </a:p>
        </p:txBody>
      </p:sp>
      <p:sp>
        <p:nvSpPr>
          <p:cNvPr id="25" name="Shape 22"/>
          <p:cNvSpPr/>
          <p:nvPr/>
        </p:nvSpPr>
        <p:spPr>
          <a:xfrm>
            <a:off x="1965960" y="3970528"/>
            <a:ext cx="2400300" cy="201168"/>
          </a:xfrm>
          <a:prstGeom prst="rect">
            <a:avLst/>
          </a:prstGeom>
          <a:solidFill>
            <a:srgbClr val="B79268"/>
          </a:solidFill>
          <a:ln w="12700">
            <a:solidFill>
              <a:srgbClr val="B7926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Text 23"/>
          <p:cNvSpPr/>
          <p:nvPr/>
        </p:nvSpPr>
        <p:spPr>
          <a:xfrm>
            <a:off x="5257800" y="395224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574040" y="4482592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30 Mar</a:t>
            </a:r>
            <a:endParaRPr lang="en-US" sz="1400" dirty="0"/>
          </a:p>
        </p:txBody>
      </p:sp>
      <p:sp>
        <p:nvSpPr>
          <p:cNvPr id="28" name="Shape 25"/>
          <p:cNvSpPr/>
          <p:nvPr/>
        </p:nvSpPr>
        <p:spPr>
          <a:xfrm>
            <a:off x="1965960" y="4500880"/>
            <a:ext cx="800100" cy="201168"/>
          </a:xfrm>
          <a:prstGeom prst="rect">
            <a:avLst/>
          </a:prstGeom>
          <a:solidFill>
            <a:srgbClr val="B79268"/>
          </a:solidFill>
          <a:ln w="12700">
            <a:solidFill>
              <a:srgbClr val="B7926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Text 26"/>
          <p:cNvSpPr/>
          <p:nvPr/>
        </p:nvSpPr>
        <p:spPr>
          <a:xfrm>
            <a:off x="5257800" y="44825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6400800" y="88900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C3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Resolution Performance</a:t>
            </a:r>
            <a:endParaRPr lang="en-US" sz="1400" dirty="0"/>
          </a:p>
        </p:txBody>
      </p:sp>
      <p:sp>
        <p:nvSpPr>
          <p:cNvPr id="31" name="Text 28"/>
          <p:cNvSpPr/>
          <p:nvPr/>
        </p:nvSpPr>
        <p:spPr>
          <a:xfrm>
            <a:off x="6400800" y="1236472"/>
            <a:ext cx="5394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Average time in hours to resolve tickets by priority level during the reporting period.</a:t>
            </a:r>
            <a:endParaRPr lang="en-US" sz="1400" dirty="0"/>
          </a:p>
        </p:txBody>
      </p:sp>
      <p:sp>
        <p:nvSpPr>
          <p:cNvPr id="32" name="Text 29"/>
          <p:cNvSpPr/>
          <p:nvPr/>
        </p:nvSpPr>
        <p:spPr>
          <a:xfrm>
            <a:off x="6400800" y="1986280"/>
            <a:ext cx="5577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Priority 2 (High): 283.3h average resolution time</a:t>
            </a:r>
            <a:endParaRPr lang="en-US" sz="1400" dirty="0"/>
          </a:p>
        </p:txBody>
      </p:sp>
      <p:sp>
        <p:nvSpPr>
          <p:cNvPr id="33" name="Shape 30"/>
          <p:cNvSpPr/>
          <p:nvPr/>
        </p:nvSpPr>
        <p:spPr>
          <a:xfrm>
            <a:off x="6400800" y="2340508"/>
            <a:ext cx="2926080" cy="20116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4" name="Text 31"/>
          <p:cNvSpPr/>
          <p:nvPr/>
        </p:nvSpPr>
        <p:spPr>
          <a:xfrm>
            <a:off x="6400800" y="2699512"/>
            <a:ext cx="5577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Priority 3 (Normal): 204.4h average resolution time</a:t>
            </a:r>
            <a:endParaRPr lang="en-US" sz="1400" dirty="0"/>
          </a:p>
        </p:txBody>
      </p:sp>
      <p:sp>
        <p:nvSpPr>
          <p:cNvPr id="35" name="Shape 32"/>
          <p:cNvSpPr/>
          <p:nvPr/>
        </p:nvSpPr>
        <p:spPr>
          <a:xfrm>
            <a:off x="6400800" y="3033862"/>
            <a:ext cx="2111346" cy="201168"/>
          </a:xfrm>
          <a:prstGeom prst="rect">
            <a:avLst/>
          </a:prstGeom>
          <a:solidFill>
            <a:srgbClr val="B79268"/>
          </a:solidFill>
          <a:ln w="12700">
            <a:solidFill>
              <a:srgbClr val="B7926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35000"/>
          </a:xfrm>
          <a:prstGeom prst="rect">
            <a:avLst/>
          </a:prstGeom>
          <a:solidFill>
            <a:srgbClr val="0A0E1F"/>
          </a:solidFill>
          <a:ln w="12700">
            <a:solidFill>
              <a:srgbClr val="0A0E1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7863840" cy="6350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First Contact Resolution</a:t>
            </a:r>
            <a:endParaRPr lang="en-US" sz="2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2348" y="82296"/>
            <a:ext cx="328004" cy="29260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6540500"/>
            <a:ext cx="12191695" cy="317500"/>
          </a:xfrm>
          <a:prstGeom prst="rect">
            <a:avLst/>
          </a:prstGeom>
          <a:solidFill>
            <a:srgbClr val="1E2235"/>
          </a:solidFill>
          <a:ln w="1270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3"/>
          <p:cNvSpPr/>
          <p:nvPr/>
        </p:nvSpPr>
        <p:spPr>
          <a:xfrm>
            <a:off x="320040" y="6540500"/>
            <a:ext cx="7315200" cy="3175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Example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0972800" y="6540500"/>
            <a:ext cx="914400" cy="3175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74040" y="889000"/>
            <a:ext cx="11247120" cy="44450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100% (11 of 11 resolved tickets with no reassignment / transfer or escalation signals).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Industry average first contact resolution rate for MSPs is typically 70 to 75 percent.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C3F"/>
          </a:solidFill>
          <a:ln w="12700">
            <a:solidFill>
              <a:srgbClr val="0F1C3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2563EB">
                    <a:alpha val="3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Project Status</a:t>
            </a:r>
            <a:endParaRPr lang="en-US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35000"/>
          </a:xfrm>
          <a:prstGeom prst="rect">
            <a:avLst/>
          </a:prstGeom>
          <a:solidFill>
            <a:srgbClr val="0A0E1F"/>
          </a:solidFill>
          <a:ln w="12700">
            <a:solidFill>
              <a:srgbClr val="0A0E1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7863840" cy="6350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Project Status Overview</a:t>
            </a:r>
            <a:endParaRPr lang="en-US" sz="2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2348" y="82296"/>
            <a:ext cx="328004" cy="29260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6540500"/>
            <a:ext cx="12191695" cy="317500"/>
          </a:xfrm>
          <a:prstGeom prst="rect">
            <a:avLst/>
          </a:prstGeom>
          <a:solidFill>
            <a:srgbClr val="1E2235"/>
          </a:solidFill>
          <a:ln w="1270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3"/>
          <p:cNvSpPr/>
          <p:nvPr/>
        </p:nvSpPr>
        <p:spPr>
          <a:xfrm>
            <a:off x="320040" y="6540500"/>
            <a:ext cx="7315200" cy="3175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Example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0972800" y="6540500"/>
            <a:ext cx="914400" cy="3175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74040" y="889000"/>
            <a:ext cx="4937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Azure Tenant Migration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5349240" y="1017016"/>
            <a:ext cx="3200400" cy="16459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7"/>
          <p:cNvSpPr/>
          <p:nvPr/>
        </p:nvSpPr>
        <p:spPr>
          <a:xfrm>
            <a:off x="5349240" y="1017016"/>
            <a:ext cx="1984248" cy="16459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8"/>
          <p:cNvSpPr/>
          <p:nvPr/>
        </p:nvSpPr>
        <p:spPr>
          <a:xfrm>
            <a:off x="8641080" y="889000"/>
            <a:ext cx="685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62%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9464040" y="980440"/>
            <a:ext cx="1051560" cy="256032"/>
          </a:xfrm>
          <a:prstGeom prst="roundRect">
            <a:avLst>
              <a:gd name="adj" fmla="val 14286"/>
            </a:avLst>
          </a:prstGeom>
          <a:solidFill>
            <a:srgbClr val="D9A441"/>
          </a:solidFill>
          <a:ln w="12700">
            <a:solidFill>
              <a:srgbClr val="D9A44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0"/>
          <p:cNvSpPr/>
          <p:nvPr/>
        </p:nvSpPr>
        <p:spPr>
          <a:xfrm>
            <a:off x="9464040" y="980440"/>
            <a:ext cx="1051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Amber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74040" y="1273048"/>
            <a:ext cx="4937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Firewall Replacement - Fortigate 200F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5349240" y="1401064"/>
            <a:ext cx="3200400" cy="16459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Shape 13"/>
          <p:cNvSpPr/>
          <p:nvPr/>
        </p:nvSpPr>
        <p:spPr>
          <a:xfrm>
            <a:off x="5349240" y="1401064"/>
            <a:ext cx="2496312" cy="16459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4"/>
          <p:cNvSpPr/>
          <p:nvPr/>
        </p:nvSpPr>
        <p:spPr>
          <a:xfrm>
            <a:off x="8641080" y="1273048"/>
            <a:ext cx="685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78%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9464040" y="1364488"/>
            <a:ext cx="1051560" cy="256032"/>
          </a:xfrm>
          <a:prstGeom prst="roundRect">
            <a:avLst>
              <a:gd name="adj" fmla="val 14286"/>
            </a:avLst>
          </a:prstGeom>
          <a:solidFill>
            <a:srgbClr val="D9A441"/>
          </a:solidFill>
          <a:ln w="12700">
            <a:solidFill>
              <a:srgbClr val="D9A44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6"/>
          <p:cNvSpPr/>
          <p:nvPr/>
        </p:nvSpPr>
        <p:spPr>
          <a:xfrm>
            <a:off x="9464040" y="1364488"/>
            <a:ext cx="1051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Amber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74040" y="1657096"/>
            <a:ext cx="4937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Microsoft Teams Voice - Direct Routing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5349240" y="1785112"/>
            <a:ext cx="3200400" cy="16459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Shape 19"/>
          <p:cNvSpPr/>
          <p:nvPr/>
        </p:nvSpPr>
        <p:spPr>
          <a:xfrm>
            <a:off x="5349240" y="1785112"/>
            <a:ext cx="1440180" cy="16459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0"/>
          <p:cNvSpPr/>
          <p:nvPr/>
        </p:nvSpPr>
        <p:spPr>
          <a:xfrm>
            <a:off x="8641080" y="1657096"/>
            <a:ext cx="685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45%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9464040" y="1748536"/>
            <a:ext cx="1051560" cy="256032"/>
          </a:xfrm>
          <a:prstGeom prst="roundRect">
            <a:avLst>
              <a:gd name="adj" fmla="val 14286"/>
            </a:avLst>
          </a:prstGeom>
          <a:solidFill>
            <a:srgbClr val="D9A441"/>
          </a:solidFill>
          <a:ln w="12700">
            <a:solidFill>
              <a:srgbClr val="D9A44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Text 22"/>
          <p:cNvSpPr/>
          <p:nvPr/>
        </p:nvSpPr>
        <p:spPr>
          <a:xfrm>
            <a:off x="9464040" y="1748536"/>
            <a:ext cx="1051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Amber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74040" y="2041144"/>
            <a:ext cx="4937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Cyber Essentials Plus Certification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5349240" y="2169160"/>
            <a:ext cx="3200400" cy="16459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8" name="Shape 25"/>
          <p:cNvSpPr/>
          <p:nvPr/>
        </p:nvSpPr>
        <p:spPr>
          <a:xfrm>
            <a:off x="5349240" y="2169160"/>
            <a:ext cx="960120" cy="16459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Text 26"/>
          <p:cNvSpPr/>
          <p:nvPr/>
        </p:nvSpPr>
        <p:spPr>
          <a:xfrm>
            <a:off x="8641080" y="2041144"/>
            <a:ext cx="685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0F2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30%</a:t>
            </a:r>
            <a:endParaRPr lang="en-US" sz="1200" dirty="0"/>
          </a:p>
        </p:txBody>
      </p:sp>
      <p:sp>
        <p:nvSpPr>
          <p:cNvPr id="30" name="Shape 27"/>
          <p:cNvSpPr/>
          <p:nvPr/>
        </p:nvSpPr>
        <p:spPr>
          <a:xfrm>
            <a:off x="9464040" y="2132584"/>
            <a:ext cx="1051560" cy="256032"/>
          </a:xfrm>
          <a:prstGeom prst="roundRect">
            <a:avLst>
              <a:gd name="adj" fmla="val 14286"/>
            </a:avLst>
          </a:prstGeom>
          <a:solidFill>
            <a:srgbClr val="C8553D"/>
          </a:solidFill>
          <a:ln w="12700">
            <a:solidFill>
              <a:srgbClr val="C8553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1" name="Text 28"/>
          <p:cNvSpPr/>
          <p:nvPr/>
        </p:nvSpPr>
        <p:spPr>
          <a:xfrm>
            <a:off x="9464040" y="2132584"/>
            <a:ext cx="1051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Red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35000"/>
          </a:xfrm>
          <a:prstGeom prst="rect">
            <a:avLst/>
          </a:prstGeom>
          <a:solidFill>
            <a:srgbClr val="0A0E1F"/>
          </a:solidFill>
          <a:ln w="12700">
            <a:solidFill>
              <a:srgbClr val="0A0E1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7863840" cy="6350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Next quarter priorities.</a:t>
            </a:r>
            <a:endParaRPr lang="en-US" sz="2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2348" y="82296"/>
            <a:ext cx="328004" cy="29260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6540500"/>
            <a:ext cx="12191695" cy="317500"/>
          </a:xfrm>
          <a:prstGeom prst="rect">
            <a:avLst/>
          </a:prstGeom>
          <a:solidFill>
            <a:srgbClr val="1E2235"/>
          </a:solidFill>
          <a:ln w="1270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3"/>
          <p:cNvSpPr/>
          <p:nvPr/>
        </p:nvSpPr>
        <p:spPr>
          <a:xfrm>
            <a:off x="320040" y="6540500"/>
            <a:ext cx="7315200" cy="3175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Example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0972800" y="6540500"/>
            <a:ext cx="914400" cy="317500"/>
          </a:xfrm>
          <a:prstGeom prst="rect">
            <a:avLst/>
          </a:prstGeom>
          <a:noFill/>
          <a:ln/>
        </p:spPr>
        <p:txBody>
          <a:bodyPr wrap="square" lIns="3528" tIns="3528" rIns="3528" bIns="3528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365760" y="777240"/>
            <a:ext cx="5943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· LOOKING AHEAD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20040" y="1005840"/>
            <a:ext cx="822960" cy="8229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5200" dirty="0"/>
          </a:p>
        </p:txBody>
      </p:sp>
      <p:sp>
        <p:nvSpPr>
          <p:cNvPr id="10" name="Text 7"/>
          <p:cNvSpPr/>
          <p:nvPr/>
        </p:nvSpPr>
        <p:spPr>
          <a:xfrm>
            <a:off x="1280160" y="1051560"/>
            <a:ext cx="7132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Complete Office 365 SPF/DKIM remediation for sales team email delivery (Ticket #1001) and verify external mail flow restoration.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1280160" y="1572768"/>
            <a:ext cx="6858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Delays in resolving #1001 prolong external communication outages for Northwood Manufacturing’s sales team, risking revenue and client relationships.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8595360" y="1078992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OWNER  Service Delivery Manager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8595360" y="146304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TARGET  11 Jun 2026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320040" y="2057400"/>
            <a:ext cx="11704320" cy="0"/>
          </a:xfrm>
          <a:prstGeom prst="line">
            <a:avLst/>
          </a:prstGeom>
          <a:noFill/>
          <a:ln w="635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2"/>
          <p:cNvSpPr/>
          <p:nvPr/>
        </p:nvSpPr>
        <p:spPr>
          <a:xfrm>
            <a:off x="320040" y="2084832"/>
            <a:ext cx="822960" cy="8229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5200" dirty="0"/>
          </a:p>
        </p:txBody>
      </p:sp>
      <p:sp>
        <p:nvSpPr>
          <p:cNvPr id="16" name="Text 13"/>
          <p:cNvSpPr/>
          <p:nvPr/>
        </p:nvSpPr>
        <p:spPr>
          <a:xfrm>
            <a:off x="1280160" y="2130552"/>
            <a:ext cx="7132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Coordinate with Northwood Manufacturing to finalize MFA rollout for the remaining 8 user accounts (Ticket #1002), prioritizing remote workers without smartphones.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1280160" y="2651760"/>
            <a:ext cx="6858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Outstanding MFA gaps leave Northwood Manufacturing exposed to credential compromise, as evidenced by stalled progress in #1002.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8595360" y="2157984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OWNER  Account Manager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8595360" y="2542032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TARGET  28 Jun 2026</a:t>
            </a:r>
            <a:endParaRPr lang="en-US" sz="900" dirty="0"/>
          </a:p>
        </p:txBody>
      </p:sp>
      <p:sp>
        <p:nvSpPr>
          <p:cNvPr id="20" name="Shape 17"/>
          <p:cNvSpPr/>
          <p:nvPr/>
        </p:nvSpPr>
        <p:spPr>
          <a:xfrm>
            <a:off x="320040" y="3136392"/>
            <a:ext cx="11704320" cy="0"/>
          </a:xfrm>
          <a:prstGeom prst="line">
            <a:avLst/>
          </a:prstGeom>
          <a:noFill/>
          <a:ln w="635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8"/>
          <p:cNvSpPr/>
          <p:nvPr/>
        </p:nvSpPr>
        <p:spPr>
          <a:xfrm>
            <a:off x="320040" y="3163824"/>
            <a:ext cx="822960" cy="8229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5200" dirty="0"/>
          </a:p>
        </p:txBody>
      </p:sp>
      <p:sp>
        <p:nvSpPr>
          <p:cNvPr id="22" name="Text 19"/>
          <p:cNvSpPr/>
          <p:nvPr/>
        </p:nvSpPr>
        <p:spPr>
          <a:xfrm>
            <a:off x="1280160" y="3209544"/>
            <a:ext cx="7132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Execute firewall migration cutover to Fortigate 200F for Bridgewater Council (Project #2002, Ticket #1007) during the agreed window and document post-migration validation.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1280160" y="3730752"/>
            <a:ext cx="6858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Delaying the firewall replacement (#2002/#1007) extends the operational life of unsupported hardware, increasing security vulnerability for Bridgewater Council.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8595360" y="3236976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OWNER  Project Lead</a:t>
            </a:r>
            <a:endParaRPr lang="en-US" sz="800" dirty="0"/>
          </a:p>
        </p:txBody>
      </p:sp>
      <p:sp>
        <p:nvSpPr>
          <p:cNvPr id="25" name="Text 22"/>
          <p:cNvSpPr/>
          <p:nvPr/>
        </p:nvSpPr>
        <p:spPr>
          <a:xfrm>
            <a:off x="8595360" y="3621024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TARGET  12 Jul 2026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320040" y="4215384"/>
            <a:ext cx="11704320" cy="0"/>
          </a:xfrm>
          <a:prstGeom prst="line">
            <a:avLst/>
          </a:prstGeom>
          <a:noFill/>
          <a:ln w="635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Text 24"/>
          <p:cNvSpPr/>
          <p:nvPr/>
        </p:nvSpPr>
        <p:spPr>
          <a:xfrm>
            <a:off x="320040" y="4242816"/>
            <a:ext cx="822960" cy="8229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5200" dirty="0"/>
          </a:p>
        </p:txBody>
      </p:sp>
      <p:sp>
        <p:nvSpPr>
          <p:cNvPr id="28" name="Text 25"/>
          <p:cNvSpPr/>
          <p:nvPr/>
        </p:nvSpPr>
        <p:spPr>
          <a:xfrm>
            <a:off x="1280160" y="4288536"/>
            <a:ext cx="7132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Drive completion of Cyber Essentials Plus remediation tasks for Hartley and Sons (Ticket #1017, Project #2004), ensuring patching, MFA, and firewall rules are fully addressed.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1280160" y="4809744"/>
            <a:ext cx="6858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Incomplete remediation for Cyber Essentials Plus (#1017/#2004) risks certification failure and potential loss of compliance-driven contracts.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8595360" y="4315968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OWNER  Service Delivery Manager</a:t>
            </a:r>
            <a:endParaRPr lang="en-US" sz="800" dirty="0"/>
          </a:p>
        </p:txBody>
      </p:sp>
      <p:sp>
        <p:nvSpPr>
          <p:cNvPr id="31" name="Text 28"/>
          <p:cNvSpPr/>
          <p:nvPr/>
        </p:nvSpPr>
        <p:spPr>
          <a:xfrm>
            <a:off x="8595360" y="4700016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TARGET  27 Jul 2026</a:t>
            </a:r>
            <a:endParaRPr lang="en-US" sz="900" dirty="0"/>
          </a:p>
        </p:txBody>
      </p:sp>
      <p:sp>
        <p:nvSpPr>
          <p:cNvPr id="32" name="Shape 29"/>
          <p:cNvSpPr/>
          <p:nvPr/>
        </p:nvSpPr>
        <p:spPr>
          <a:xfrm>
            <a:off x="320040" y="5294376"/>
            <a:ext cx="11704320" cy="0"/>
          </a:xfrm>
          <a:prstGeom prst="line">
            <a:avLst/>
          </a:prstGeom>
          <a:noFill/>
          <a:ln w="635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Text 30"/>
          <p:cNvSpPr/>
          <p:nvPr/>
        </p:nvSpPr>
        <p:spPr>
          <a:xfrm>
            <a:off x="320040" y="5321808"/>
            <a:ext cx="822960" cy="8229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5200" dirty="0"/>
          </a:p>
        </p:txBody>
      </p:sp>
      <p:sp>
        <p:nvSpPr>
          <p:cNvPr id="34" name="Text 31"/>
          <p:cNvSpPr/>
          <p:nvPr/>
        </p:nvSpPr>
        <p:spPr>
          <a:xfrm>
            <a:off x="1280160" y="5367528"/>
            <a:ext cx="7132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F2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Accelerate Microsoft Teams Voice - Direct Routing deployment for Crown Oil Ltd (Project #2003, Ticket #1015), focusing on resolving go-live blockers for 45 extensions.</a:t>
            </a:r>
            <a:endParaRPr lang="en-US" sz="1200" dirty="0"/>
          </a:p>
        </p:txBody>
      </p:sp>
      <p:sp>
        <p:nvSpPr>
          <p:cNvPr id="35" name="Text 32"/>
          <p:cNvSpPr/>
          <p:nvPr/>
        </p:nvSpPr>
        <p:spPr>
          <a:xfrm>
            <a:off x="1280160" y="5888736"/>
            <a:ext cx="6858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8F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Delays in Teams Voice deployment (#2003/#1015) hinder Crown Oil’s transition from end-of-life telephony, risking business continuity.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8595360" y="539496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B8F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OWNER  Project Lead</a:t>
            </a:r>
            <a:endParaRPr lang="en-US" sz="800" dirty="0"/>
          </a:p>
        </p:txBody>
      </p:sp>
      <p:sp>
        <p:nvSpPr>
          <p:cNvPr id="37" name="Text 34"/>
          <p:cNvSpPr/>
          <p:nvPr/>
        </p:nvSpPr>
        <p:spPr>
          <a:xfrm>
            <a:off x="8595360" y="5779008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TARGET  11 Aug 2026</a:t>
            </a:r>
            <a:endParaRPr lang="en-US" sz="900" dirty="0"/>
          </a:p>
        </p:txBody>
      </p:sp>
      <p:sp>
        <p:nvSpPr>
          <p:cNvPr id="38" name="Shape 35"/>
          <p:cNvSpPr/>
          <p:nvPr/>
        </p:nvSpPr>
        <p:spPr>
          <a:xfrm>
            <a:off x="320040" y="6373368"/>
            <a:ext cx="11704320" cy="0"/>
          </a:xfrm>
          <a:prstGeom prst="line">
            <a:avLst/>
          </a:prstGeom>
          <a:noFill/>
          <a:ln w="6350">
            <a:solidFill>
              <a:srgbClr val="1E223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563EB"/>
      </a:accent1>
      <a:accent2>
        <a:srgbClr val="B79268"/>
      </a:accent2>
      <a:accent3>
        <a:srgbClr val="0F1C3F"/>
      </a:accent3>
      <a:accent4>
        <a:srgbClr val="C8553D"/>
      </a:accent4>
      <a:accent5>
        <a:srgbClr val="D9A441"/>
      </a:accent5>
      <a:accent6>
        <a:srgbClr val="4E9C6F"/>
      </a:accent6>
      <a:hlink>
        <a:srgbClr val="0563C1"/>
      </a:hlink>
      <a:folHlink>
        <a:srgbClr val="954F72"/>
      </a:folHlink>
    </a:clrScheme>
    <a:fontScheme name="Office">
      <a:majorFont>
        <a:latin typeface="Inte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Inte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527</Words>
  <Application>Microsoft Office PowerPoint</Application>
  <PresentationFormat>Widescreen</PresentationFormat>
  <Paragraphs>109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Courier New</vt:lpstr>
      <vt:lpstr>Inter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Lewis Williams</cp:lastModifiedBy>
  <cp:revision>2</cp:revision>
  <dcterms:created xsi:type="dcterms:W3CDTF">2026-05-28T13:50:25Z</dcterms:created>
  <dcterms:modified xsi:type="dcterms:W3CDTF">2026-05-28T14:20:51Z</dcterms:modified>
</cp:coreProperties>
</file>